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5" r:id="rId3"/>
    <p:sldId id="266" r:id="rId4"/>
    <p:sldId id="274" r:id="rId5"/>
    <p:sldId id="290" r:id="rId6"/>
    <p:sldId id="297" r:id="rId7"/>
    <p:sldId id="267" r:id="rId8"/>
    <p:sldId id="278" r:id="rId9"/>
    <p:sldId id="291" r:id="rId10"/>
    <p:sldId id="293" r:id="rId11"/>
    <p:sldId id="295" r:id="rId12"/>
    <p:sldId id="294" r:id="rId13"/>
    <p:sldId id="296" r:id="rId14"/>
    <p:sldId id="268" r:id="rId15"/>
    <p:sldId id="298" r:id="rId16"/>
    <p:sldId id="300" r:id="rId17"/>
    <p:sldId id="299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orient="horz" pos="4112">
          <p15:clr>
            <a:srgbClr val="A4A3A4"/>
          </p15:clr>
        </p15:guide>
        <p15:guide id="5" pos="5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6" autoAdjust="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606" y="60"/>
      </p:cViewPr>
      <p:guideLst>
        <p:guide pos="3840"/>
        <p:guide orient="horz" pos="2160"/>
        <p:guide orient="horz" pos="232"/>
        <p:guide orient="horz" pos="4112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50637" y="2775908"/>
            <a:ext cx="68907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err="1"/>
              <a:t>RoboCup</a:t>
            </a:r>
            <a:r>
              <a:rPr lang="en-US" altLang="zh-CN" sz="4800" b="1" dirty="0"/>
              <a:t> </a:t>
            </a:r>
            <a:r>
              <a:rPr lang="en-US" altLang="zh-CN" sz="4800" b="1" dirty="0" err="1"/>
              <a:t>Kidsize</a:t>
            </a:r>
            <a:r>
              <a:rPr lang="zh-CN" altLang="en-US" sz="4800" b="1" dirty="0"/>
              <a:t>类人组</a:t>
            </a:r>
            <a:endParaRPr lang="en-US" altLang="zh-CN" sz="4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0374" y="128629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预赛</a:t>
            </a:r>
          </a:p>
        </p:txBody>
      </p:sp>
      <p:sp>
        <p:nvSpPr>
          <p:cNvPr id="7" name="矩形 6"/>
          <p:cNvSpPr/>
          <p:nvPr/>
        </p:nvSpPr>
        <p:spPr>
          <a:xfrm>
            <a:off x="959621" y="2810482"/>
            <a:ext cx="6550312" cy="93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对一段视频进行处理，按照要求提取每一帧图像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中的信息；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（不涉及实物）</a:t>
            </a:r>
            <a:endParaRPr lang="en-US" altLang="zh-CN" sz="20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9621" y="3828090"/>
            <a:ext cx="655031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评分：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校队大佬提供标准答案，计算机评分；</a:t>
            </a:r>
          </a:p>
        </p:txBody>
      </p:sp>
      <p:sp>
        <p:nvSpPr>
          <p:cNvPr id="9" name="矩形 8"/>
          <p:cNvSpPr/>
          <p:nvPr/>
        </p:nvSpPr>
        <p:spPr>
          <a:xfrm>
            <a:off x="959621" y="4832454"/>
            <a:ext cx="655031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晋级：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成绩排名靠前的小组。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8A46273-E160-4AA0-A88E-8217C34F29B7}"/>
              </a:ext>
            </a:extLst>
          </p:cNvPr>
          <p:cNvSpPr/>
          <p:nvPr/>
        </p:nvSpPr>
        <p:spPr>
          <a:xfrm>
            <a:off x="654820" y="1490195"/>
            <a:ext cx="259588" cy="2247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24618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0374" y="128629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决赛</a:t>
            </a:r>
          </a:p>
        </p:txBody>
      </p:sp>
      <p:sp>
        <p:nvSpPr>
          <p:cNvPr id="7" name="矩形 6"/>
          <p:cNvSpPr/>
          <p:nvPr/>
        </p:nvSpPr>
        <p:spPr>
          <a:xfrm>
            <a:off x="959621" y="2810482"/>
            <a:ext cx="6550312" cy="93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实物机器人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进行调试（完善图像处理、编写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控制策略），完成循迹行走。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9621" y="3828090"/>
            <a:ext cx="655031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评分：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时间与距离。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95E6B32-7E5E-452F-8E42-9235E6EB17A3}"/>
              </a:ext>
            </a:extLst>
          </p:cNvPr>
          <p:cNvSpPr/>
          <p:nvPr/>
        </p:nvSpPr>
        <p:spPr>
          <a:xfrm>
            <a:off x="690786" y="1497094"/>
            <a:ext cx="259588" cy="2247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3642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>
            <a:fillRect/>
          </a:stretch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知识储备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82507" y="1607014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2253173" y="166913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数字图像处理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963237" y="4552885"/>
            <a:ext cx="2300757" cy="509896"/>
            <a:chOff x="888096" y="1000203"/>
            <a:chExt cx="4259825" cy="944066"/>
          </a:xfrm>
        </p:grpSpPr>
        <p:sp>
          <p:nvSpPr>
            <p:cNvPr id="16" name="矩形 1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266422" y="4588505"/>
            <a:ext cx="1510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Linux</a:t>
            </a:r>
            <a:r>
              <a:rPr lang="zh-CN" altLang="en-US" sz="2400" dirty="0">
                <a:solidFill>
                  <a:srgbClr val="FFC000"/>
                </a:solidFill>
              </a:rPr>
              <a:t>基础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632195" y="1620266"/>
            <a:ext cx="2300757" cy="509896"/>
            <a:chOff x="888096" y="1000203"/>
            <a:chExt cx="4259825" cy="944066"/>
          </a:xfrm>
        </p:grpSpPr>
        <p:sp>
          <p:nvSpPr>
            <p:cNvPr id="24" name="矩形 2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8054648" y="1669138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C/C++</a:t>
            </a:r>
            <a:r>
              <a:rPr lang="zh-CN" altLang="en-US" sz="2400" b="1" dirty="0">
                <a:solidFill>
                  <a:srgbClr val="FFC000"/>
                </a:solidFill>
              </a:rPr>
              <a:t>基础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9D9EE06-FACC-493F-B6B3-E622B3F92F59}"/>
              </a:ext>
            </a:extLst>
          </p:cNvPr>
          <p:cNvGrpSpPr/>
          <p:nvPr/>
        </p:nvGrpSpPr>
        <p:grpSpPr>
          <a:xfrm>
            <a:off x="7654880" y="4560384"/>
            <a:ext cx="2300757" cy="509896"/>
            <a:chOff x="888096" y="1000203"/>
            <a:chExt cx="4259825" cy="94406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CB2B5E-A20B-4BE8-A545-8DED267F15AB}"/>
                </a:ext>
              </a:extLst>
            </p:cNvPr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56F5A99-73E9-4AD5-9550-63614C534361}"/>
                </a:ext>
              </a:extLst>
            </p:cNvPr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B145B09-FF00-4AEA-9E62-59CD2CF861A9}"/>
                </a:ext>
              </a:extLst>
            </p:cNvPr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165A5FA-6AF5-44E9-BE3A-E053067D7793}"/>
                </a:ext>
              </a:extLst>
            </p:cNvPr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1F54DAB-1F27-4936-8985-3BBA38DBD950}"/>
                </a:ext>
              </a:extLst>
            </p:cNvPr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9F4967DD-7211-4588-A4AC-E02BF36B5EEB}"/>
              </a:ext>
            </a:extLst>
          </p:cNvPr>
          <p:cNvSpPr/>
          <p:nvPr/>
        </p:nvSpPr>
        <p:spPr>
          <a:xfrm>
            <a:off x="8429999" y="459600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兴趣</a:t>
            </a:r>
          </a:p>
        </p:txBody>
      </p:sp>
    </p:spTree>
    <p:extLst>
      <p:ext uri="{BB962C8B-B14F-4D97-AF65-F5344CB8AC3E}">
        <p14:creationId xmlns:p14="http://schemas.microsoft.com/office/powerpoint/2010/main" val="27479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9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8897"/>
          <a:stretch>
            <a:fillRect/>
          </a:stretch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568825" y="438589"/>
            <a:ext cx="2454827" cy="509896"/>
            <a:chOff x="4568825" y="438589"/>
            <a:chExt cx="2371066" cy="509896"/>
          </a:xfrm>
        </p:grpSpPr>
        <p:grpSp>
          <p:nvGrpSpPr>
            <p:cNvPr id="24" name="组合 23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677733" y="513965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提供配置好的虚拟机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568820" y="1526425"/>
            <a:ext cx="2887381" cy="509896"/>
            <a:chOff x="4568825" y="438589"/>
            <a:chExt cx="2300757" cy="509896"/>
          </a:xfrm>
        </p:grpSpPr>
        <p:grpSp>
          <p:nvGrpSpPr>
            <p:cNvPr id="81" name="组合 80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矩形 81"/>
            <p:cNvSpPr/>
            <p:nvPr/>
          </p:nvSpPr>
          <p:spPr>
            <a:xfrm>
              <a:off x="4677733" y="513965"/>
              <a:ext cx="216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提供基础代码及入门手册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568825" y="2631798"/>
            <a:ext cx="3568010" cy="721707"/>
            <a:chOff x="4568825" y="438589"/>
            <a:chExt cx="2300757" cy="721707"/>
          </a:xfrm>
        </p:grpSpPr>
        <p:grpSp>
          <p:nvGrpSpPr>
            <p:cNvPr id="90" name="组合 89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911225" y="1045635"/>
                <a:ext cx="4199467" cy="87206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4677733" y="513965"/>
              <a:ext cx="21717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提供代码使用手册及调试工具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68825" y="3727758"/>
            <a:ext cx="2371066" cy="509896"/>
            <a:chOff x="4568825" y="438589"/>
            <a:chExt cx="2371066" cy="509896"/>
          </a:xfrm>
        </p:grpSpPr>
        <p:grpSp>
          <p:nvGrpSpPr>
            <p:cNvPr id="99" name="组合 98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4677733" y="513965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基本不涉及硬件知识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568825" y="4815386"/>
            <a:ext cx="2300757" cy="509896"/>
            <a:chOff x="4568825" y="438589"/>
            <a:chExt cx="2300757" cy="50989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4677733" y="51396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安排相关培训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568825" y="5895223"/>
            <a:ext cx="2300757" cy="509896"/>
            <a:chOff x="4568825" y="438589"/>
            <a:chExt cx="2300757" cy="50989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一键式机器人调试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9574"/>
          <a:stretch>
            <a:fillRect/>
          </a:stretch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CA81FE-D0A3-40DB-9124-32BFF53B75E3}"/>
              </a:ext>
            </a:extLst>
          </p:cNvPr>
          <p:cNvSpPr/>
          <p:nvPr/>
        </p:nvSpPr>
        <p:spPr>
          <a:xfrm>
            <a:off x="8733182" y="1679506"/>
            <a:ext cx="1961322" cy="139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难？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1D79B1F-E814-4847-A17A-75CE119B4DDF}"/>
              </a:ext>
            </a:extLst>
          </p:cNvPr>
          <p:cNvSpPr/>
          <p:nvPr/>
        </p:nvSpPr>
        <p:spPr>
          <a:xfrm>
            <a:off x="8752627" y="3104634"/>
            <a:ext cx="1961322" cy="139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不难！</a:t>
            </a:r>
          </a:p>
        </p:txBody>
      </p:sp>
    </p:spTree>
    <p:extLst>
      <p:ext uri="{BB962C8B-B14F-4D97-AF65-F5344CB8AC3E}">
        <p14:creationId xmlns:p14="http://schemas.microsoft.com/office/powerpoint/2010/main" val="16425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队伍招新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9">
            <a:extLst>
              <a:ext uri="{FF2B5EF4-FFF2-40B4-BE49-F238E27FC236}">
                <a16:creationId xmlns:a16="http://schemas.microsoft.com/office/drawing/2014/main" id="{F7B60EE9-C10D-429A-9B6F-F2351A188129}"/>
              </a:ext>
            </a:extLst>
          </p:cNvPr>
          <p:cNvSpPr/>
          <p:nvPr/>
        </p:nvSpPr>
        <p:spPr>
          <a:xfrm>
            <a:off x="4057311" y="1094124"/>
            <a:ext cx="5525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/>
              <a:t>11</a:t>
            </a:r>
            <a:r>
              <a:rPr lang="zh-CN" altLang="en-US" sz="3200" kern="0" dirty="0"/>
              <a:t>月份会进行面向全校的招新</a:t>
            </a:r>
            <a:endParaRPr lang="en-US" altLang="zh-CN" sz="3200" kern="0" dirty="0"/>
          </a:p>
        </p:txBody>
      </p:sp>
      <p:sp>
        <p:nvSpPr>
          <p:cNvPr id="3" name="椭圆 100">
            <a:extLst>
              <a:ext uri="{FF2B5EF4-FFF2-40B4-BE49-F238E27FC236}">
                <a16:creationId xmlns:a16="http://schemas.microsoft.com/office/drawing/2014/main" id="{32FBA64E-44E1-4A5C-AC2F-4F7D767C80F8}"/>
              </a:ext>
            </a:extLst>
          </p:cNvPr>
          <p:cNvSpPr/>
          <p:nvPr/>
        </p:nvSpPr>
        <p:spPr>
          <a:xfrm>
            <a:off x="3761284" y="1256259"/>
            <a:ext cx="259588" cy="2247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矩形 5"/>
          <p:cNvSpPr/>
          <p:nvPr/>
        </p:nvSpPr>
        <p:spPr>
          <a:xfrm>
            <a:off x="4020872" y="1941618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0" dirty="0"/>
              <a:t>参加过校赛或者校赛获奖的会优先考虑</a:t>
            </a:r>
            <a:endParaRPr lang="en-US" altLang="zh-CN" sz="3200" kern="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95E6B32-7E5E-452F-8E42-9235E6EB17A3}"/>
              </a:ext>
            </a:extLst>
          </p:cNvPr>
          <p:cNvSpPr/>
          <p:nvPr/>
        </p:nvSpPr>
        <p:spPr>
          <a:xfrm>
            <a:off x="3761284" y="2106694"/>
            <a:ext cx="259588" cy="2247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矩形 81"/>
          <p:cNvSpPr/>
          <p:nvPr/>
        </p:nvSpPr>
        <p:spPr>
          <a:xfrm>
            <a:off x="4315819" y="3496248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入门培训</a:t>
            </a:r>
            <a:endParaRPr lang="en-US" altLang="zh-CN" sz="2000" kern="0" dirty="0"/>
          </a:p>
        </p:txBody>
      </p:sp>
      <p:sp>
        <p:nvSpPr>
          <p:cNvPr id="8" name="矩形 81"/>
          <p:cNvSpPr/>
          <p:nvPr/>
        </p:nvSpPr>
        <p:spPr>
          <a:xfrm>
            <a:off x="4315819" y="4649128"/>
            <a:ext cx="20697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联合调试集训</a:t>
            </a:r>
            <a:endParaRPr lang="en-US" altLang="zh-CN" sz="2000" kern="0" dirty="0"/>
          </a:p>
          <a:p>
            <a:pPr marL="342900" indent="-342900">
              <a:buFont typeface="Arial" charset="0"/>
              <a:buChar char="•"/>
            </a:pPr>
            <a:endParaRPr lang="en-US" altLang="zh-CN" sz="2000" kern="0" dirty="0"/>
          </a:p>
          <a:p>
            <a:pPr marL="342900" indent="-342900">
              <a:buFont typeface="Arial" charset="0"/>
              <a:buChar char="•"/>
            </a:pPr>
            <a:endParaRPr lang="zh-CN" altLang="en-US" sz="2000" dirty="0"/>
          </a:p>
        </p:txBody>
      </p:sp>
      <p:sp>
        <p:nvSpPr>
          <p:cNvPr id="9" name="矩形 81"/>
          <p:cNvSpPr/>
          <p:nvPr/>
        </p:nvSpPr>
        <p:spPr>
          <a:xfrm>
            <a:off x="4315819" y="5171266"/>
            <a:ext cx="1556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参加比赛</a:t>
            </a:r>
            <a:endParaRPr lang="en-US" altLang="zh-CN" sz="2000" kern="0" dirty="0"/>
          </a:p>
          <a:p>
            <a:pPr marL="342900" indent="-342900">
              <a:buFont typeface="Arial" charset="0"/>
              <a:buChar char="•"/>
            </a:pPr>
            <a:endParaRPr lang="zh-CN" altLang="en-US" sz="2000" dirty="0"/>
          </a:p>
        </p:txBody>
      </p:sp>
      <p:sp>
        <p:nvSpPr>
          <p:cNvPr id="12" name="矩形 81"/>
          <p:cNvSpPr/>
          <p:nvPr/>
        </p:nvSpPr>
        <p:spPr>
          <a:xfrm>
            <a:off x="4315819" y="4057187"/>
            <a:ext cx="28392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分配任务、阅读文献</a:t>
            </a:r>
            <a:endParaRPr lang="en-US" altLang="zh-CN" sz="2000" kern="0" dirty="0"/>
          </a:p>
          <a:p>
            <a:pPr marL="342900" indent="-342900">
              <a:buFont typeface="Arial" charset="0"/>
              <a:buChar char="•"/>
            </a:pPr>
            <a:endParaRPr lang="en-US" altLang="zh-CN" sz="2000" kern="0" dirty="0"/>
          </a:p>
          <a:p>
            <a:pPr marL="342900" indent="-342900">
              <a:buFont typeface="Arial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0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4115" t="14479" r="4250" b="12370"/>
          <a:stretch>
            <a:fillRect/>
          </a:stretch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校队结构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30203" y="1119334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923275" y="1166218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C000"/>
                </a:solidFill>
              </a:rPr>
              <a:t>        策略组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41083" y="4570103"/>
            <a:ext cx="2300757" cy="509896"/>
            <a:chOff x="888096" y="1000203"/>
            <a:chExt cx="4259825" cy="944066"/>
          </a:xfrm>
        </p:grpSpPr>
        <p:sp>
          <p:nvSpPr>
            <p:cNvPr id="16" name="矩形 1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144268" y="460572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    </a:t>
            </a:r>
            <a:r>
              <a:rPr lang="zh-CN" altLang="en-US" sz="2400" b="1" dirty="0">
                <a:solidFill>
                  <a:srgbClr val="FFC000"/>
                </a:solidFill>
              </a:rPr>
              <a:t>机械组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06515" y="1117346"/>
            <a:ext cx="2300757" cy="509896"/>
            <a:chOff x="888096" y="1000203"/>
            <a:chExt cx="4259825" cy="944066"/>
          </a:xfrm>
        </p:grpSpPr>
        <p:sp>
          <p:nvSpPr>
            <p:cNvPr id="24" name="矩形 2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8328968" y="1166218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  图像组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9D9EE06-FACC-493F-B6B3-E622B3F92F59}"/>
              </a:ext>
            </a:extLst>
          </p:cNvPr>
          <p:cNvGrpSpPr/>
          <p:nvPr/>
        </p:nvGrpSpPr>
        <p:grpSpPr>
          <a:xfrm>
            <a:off x="7905852" y="4531215"/>
            <a:ext cx="2300757" cy="509896"/>
            <a:chOff x="888096" y="1000203"/>
            <a:chExt cx="4259825" cy="94406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CB2B5E-A20B-4BE8-A545-8DED267F15AB}"/>
                </a:ext>
              </a:extLst>
            </p:cNvPr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56F5A99-73E9-4AD5-9550-63614C534361}"/>
                </a:ext>
              </a:extLst>
            </p:cNvPr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B145B09-FF00-4AEA-9E62-59CD2CF861A9}"/>
                </a:ext>
              </a:extLst>
            </p:cNvPr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165A5FA-6AF5-44E9-BE3A-E053067D7793}"/>
                </a:ext>
              </a:extLst>
            </p:cNvPr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1F54DAB-1F27-4936-8985-3BBA38DBD950}"/>
                </a:ext>
              </a:extLst>
            </p:cNvPr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9F4967DD-7211-4588-A4AC-E02BF36B5EEB}"/>
              </a:ext>
            </a:extLst>
          </p:cNvPr>
          <p:cNvSpPr/>
          <p:nvPr/>
        </p:nvSpPr>
        <p:spPr>
          <a:xfrm>
            <a:off x="8543811" y="456683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</a:rPr>
              <a:t>硬件组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06155" y="171387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自定位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106155" y="218749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控制策略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079949" y="172689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图像处理算法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096160" y="2104575"/>
            <a:ext cx="141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机器学习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079949" y="2481822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代码优化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137924" y="512642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建模及制图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137924" y="5550508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机器人组装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052403" y="5102948"/>
            <a:ext cx="1814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PCB</a:t>
            </a:r>
            <a:r>
              <a:rPr lang="zh-CN" altLang="en-US" dirty="0"/>
              <a:t>设计焊接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052403" y="548032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嵌入式系统</a:t>
            </a:r>
            <a:endParaRPr lang="en-US" dirty="0"/>
          </a:p>
        </p:txBody>
      </p:sp>
      <p:pic>
        <p:nvPicPr>
          <p:cNvPr id="5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89" y="1931944"/>
            <a:ext cx="3771775" cy="2799793"/>
          </a:xfrm>
          <a:prstGeom prst="rect">
            <a:avLst/>
          </a:prstGeom>
        </p:spPr>
      </p:pic>
      <p:pic>
        <p:nvPicPr>
          <p:cNvPr id="54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45" y="2386902"/>
            <a:ext cx="3991199" cy="1701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F2058D-65F1-42F5-9878-7F08E2226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1" t="47197" r="67406" b="17196"/>
          <a:stretch/>
        </p:blipFill>
        <p:spPr>
          <a:xfrm>
            <a:off x="4349016" y="2022079"/>
            <a:ext cx="3550782" cy="24419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E549C7-7BB7-4112-9F74-C9690F28B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6" t="17246" r="65090" b="38491"/>
          <a:stretch/>
        </p:blipFill>
        <p:spPr>
          <a:xfrm>
            <a:off x="4500431" y="1911210"/>
            <a:ext cx="3133164" cy="30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9" grpId="0"/>
      <p:bldP spid="45" grpId="0"/>
      <p:bldP spid="32" grpId="0"/>
      <p:bldP spid="33" grpId="0"/>
      <p:bldP spid="35" grpId="0"/>
      <p:bldP spid="36" grpId="0"/>
      <p:bldP spid="37" grpId="0"/>
      <p:bldP spid="46" grpId="0"/>
      <p:bldP spid="48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5402058" y="1115450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加入我们，你能获得的</a:t>
            </a:r>
          </a:p>
        </p:txBody>
      </p:sp>
      <p:sp>
        <p:nvSpPr>
          <p:cNvPr id="3" name="椭圆 9">
            <a:extLst>
              <a:ext uri="{FF2B5EF4-FFF2-40B4-BE49-F238E27FC236}">
                <a16:creationId xmlns:a16="http://schemas.microsoft.com/office/drawing/2014/main" id="{48A46273-E160-4AA0-A88E-8217C34F29B7}"/>
              </a:ext>
            </a:extLst>
          </p:cNvPr>
          <p:cNvSpPr/>
          <p:nvPr/>
        </p:nvSpPr>
        <p:spPr>
          <a:xfrm>
            <a:off x="5106504" y="1319347"/>
            <a:ext cx="259588" cy="2247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矩形 81"/>
          <p:cNvSpPr/>
          <p:nvPr/>
        </p:nvSpPr>
        <p:spPr>
          <a:xfrm>
            <a:off x="5536623" y="2145824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向校队大佬们学习</a:t>
            </a:r>
            <a:endParaRPr lang="en-US" altLang="zh-CN" sz="2000" kern="0" dirty="0"/>
          </a:p>
        </p:txBody>
      </p:sp>
      <p:sp>
        <p:nvSpPr>
          <p:cNvPr id="6" name="矩形 81"/>
          <p:cNvSpPr/>
          <p:nvPr/>
        </p:nvSpPr>
        <p:spPr>
          <a:xfrm>
            <a:off x="5536623" y="3112857"/>
            <a:ext cx="2582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参加国赛，国际赛</a:t>
            </a:r>
            <a:endParaRPr lang="en-US" altLang="zh-CN" sz="2000" kern="0" dirty="0"/>
          </a:p>
        </p:txBody>
      </p:sp>
      <p:sp>
        <p:nvSpPr>
          <p:cNvPr id="7" name="矩形 81"/>
          <p:cNvSpPr/>
          <p:nvPr/>
        </p:nvSpPr>
        <p:spPr>
          <a:xfrm>
            <a:off x="5536623" y="4018930"/>
            <a:ext cx="1047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kern="0" dirty="0"/>
              <a:t>SRTP</a:t>
            </a:r>
          </a:p>
        </p:txBody>
      </p:sp>
      <p:sp>
        <p:nvSpPr>
          <p:cNvPr id="8" name="矩形 81"/>
          <p:cNvSpPr/>
          <p:nvPr/>
        </p:nvSpPr>
        <p:spPr>
          <a:xfrm>
            <a:off x="5536623" y="4940243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kern="0" dirty="0"/>
              <a:t>实验室</a:t>
            </a:r>
            <a:endParaRPr lang="en-US" altLang="zh-CN" sz="2000" kern="0" dirty="0"/>
          </a:p>
        </p:txBody>
      </p:sp>
      <p:sp>
        <p:nvSpPr>
          <p:cNvPr id="9" name="矩形 81"/>
          <p:cNvSpPr/>
          <p:nvPr/>
        </p:nvSpPr>
        <p:spPr>
          <a:xfrm>
            <a:off x="6304461" y="3744400"/>
            <a:ext cx="3615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kern="0" dirty="0"/>
              <a:t>2017</a:t>
            </a:r>
            <a:r>
              <a:rPr lang="zh-CN" altLang="en-US" sz="2000" kern="0" dirty="0"/>
              <a:t>年山东日照中国赛冠军</a:t>
            </a:r>
            <a:endParaRPr lang="en-US" altLang="zh-CN" sz="2000" kern="0" dirty="0"/>
          </a:p>
        </p:txBody>
      </p:sp>
      <p:sp>
        <p:nvSpPr>
          <p:cNvPr id="10" name="矩形 81"/>
          <p:cNvSpPr/>
          <p:nvPr/>
        </p:nvSpPr>
        <p:spPr>
          <a:xfrm>
            <a:off x="6304461" y="4375943"/>
            <a:ext cx="3871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kern="0" dirty="0"/>
              <a:t>2017</a:t>
            </a:r>
            <a:r>
              <a:rPr lang="zh-CN" altLang="en-US" sz="2000" kern="0" dirty="0"/>
              <a:t>年日本名古屋国际赛八强</a:t>
            </a:r>
            <a:endParaRPr lang="en-US" altLang="zh-CN" sz="2000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781"/>
            <a:ext cx="5314367" cy="3985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992"/>
            <a:ext cx="5329758" cy="39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9" grpId="1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57" y="0"/>
            <a:ext cx="5004486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+mj-lt"/>
              </a:rPr>
              <a:t>目录</a:t>
            </a:r>
            <a:endParaRPr lang="en-US" altLang="zh-CN" sz="60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CONTENT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27794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34472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3168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82494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关于我们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30075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校赛介绍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968809" y="40862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队伍招新</a:t>
            </a:r>
          </a:p>
        </p:txBody>
      </p:sp>
      <p:sp>
        <p:nvSpPr>
          <p:cNvPr id="30" name="矩形 29"/>
          <p:cNvSpPr/>
          <p:nvPr/>
        </p:nvSpPr>
        <p:spPr>
          <a:xfrm>
            <a:off x="2662905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371589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067029" y="502627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关于我们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9621" y="118129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是什么？</a:t>
            </a:r>
          </a:p>
        </p:txBody>
      </p:sp>
      <p:sp>
        <p:nvSpPr>
          <p:cNvPr id="7" name="矩形 6"/>
          <p:cNvSpPr/>
          <p:nvPr/>
        </p:nvSpPr>
        <p:spPr>
          <a:xfrm>
            <a:off x="959621" y="2034323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RoboCup</a:t>
            </a:r>
            <a:r>
              <a:rPr lang="zh-CN" altLang="en-US" sz="2400" dirty="0"/>
              <a:t>中的仿人机器人足球赛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Humanoid League</a:t>
            </a:r>
            <a:r>
              <a:rPr lang="zh-CN" altLang="en-US" sz="2400" dirty="0"/>
              <a:t>）的</a:t>
            </a:r>
            <a:r>
              <a:rPr lang="en-US" altLang="zh-CN" sz="2400" dirty="0" err="1"/>
              <a:t>KidSize</a:t>
            </a:r>
            <a:r>
              <a:rPr lang="zh-CN" altLang="en-US" sz="2400" dirty="0"/>
              <a:t>组</a:t>
            </a:r>
            <a:endParaRPr lang="en-US" altLang="zh-CN" sz="2400" dirty="0"/>
          </a:p>
        </p:txBody>
      </p:sp>
      <p:sp>
        <p:nvSpPr>
          <p:cNvPr id="8" name="矩形 7"/>
          <p:cNvSpPr/>
          <p:nvPr/>
        </p:nvSpPr>
        <p:spPr>
          <a:xfrm>
            <a:off x="959621" y="4415091"/>
            <a:ext cx="6550312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主要研究软硬件架构、运动控制、决策控制、机器视觉、机器学习等。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528AF5-18FE-493A-87E4-029DBE658E7A}"/>
              </a:ext>
            </a:extLst>
          </p:cNvPr>
          <p:cNvSpPr/>
          <p:nvPr/>
        </p:nvSpPr>
        <p:spPr>
          <a:xfrm>
            <a:off x="959621" y="358018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做什么？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69C972-2592-489E-A517-DAA5031EB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29" y="1181293"/>
            <a:ext cx="6231737" cy="4154491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99CC60B2-1031-4619-B507-B00F4B867A31}"/>
              </a:ext>
            </a:extLst>
          </p:cNvPr>
          <p:cNvSpPr/>
          <p:nvPr/>
        </p:nvSpPr>
        <p:spPr>
          <a:xfrm>
            <a:off x="700033" y="1392089"/>
            <a:ext cx="259588" cy="224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FE72CAC-57F2-4226-9907-DDFC78BDDA37}"/>
              </a:ext>
            </a:extLst>
          </p:cNvPr>
          <p:cNvSpPr/>
          <p:nvPr/>
        </p:nvSpPr>
        <p:spPr>
          <a:xfrm>
            <a:off x="705497" y="3790985"/>
            <a:ext cx="259588" cy="2247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11666" y="3712733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365516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87152" y="4565668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13208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23876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34544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5212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55880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66548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7216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87884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98552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109220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11988800" y="36504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8542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29210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39878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50546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61214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71882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82550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H="1">
            <a:off x="93218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103886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11455400" y="456482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7B60EE9-C10D-429A-9B6F-F2351A188129}"/>
              </a:ext>
            </a:extLst>
          </p:cNvPr>
          <p:cNvSpPr/>
          <p:nvPr/>
        </p:nvSpPr>
        <p:spPr>
          <a:xfrm>
            <a:off x="704511" y="34736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机器人进化史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32FBA64E-44E1-4A5C-AC2F-4F7D767C80F8}"/>
              </a:ext>
            </a:extLst>
          </p:cNvPr>
          <p:cNvSpPr/>
          <p:nvPr/>
        </p:nvSpPr>
        <p:spPr>
          <a:xfrm>
            <a:off x="408484" y="570459"/>
            <a:ext cx="259588" cy="2247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26FDF4C5-06A8-4B05-871A-E7314D20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14" y="859823"/>
            <a:ext cx="2943397" cy="40688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" descr="E:\Robot\Team\Photo\照片资料\mmexport1402048661484.jpg">
            <a:extLst>
              <a:ext uri="{FF2B5EF4-FFF2-40B4-BE49-F238E27FC236}">
                <a16:creationId xmlns:a16="http://schemas.microsoft.com/office/drawing/2014/main" id="{F535FB8E-FDF4-4131-91AD-6FC2674AD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5591" r="15483"/>
          <a:stretch/>
        </p:blipFill>
        <p:spPr bwMode="auto">
          <a:xfrm>
            <a:off x="4450190" y="570459"/>
            <a:ext cx="3452488" cy="5376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">
            <a:extLst>
              <a:ext uri="{FF2B5EF4-FFF2-40B4-BE49-F238E27FC236}">
                <a16:creationId xmlns:a16="http://schemas.microsoft.com/office/drawing/2014/main" id="{ED8F7CDA-3099-453F-8F61-B2C5D37F9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5" b="1350"/>
          <a:stretch/>
        </p:blipFill>
        <p:spPr bwMode="auto">
          <a:xfrm>
            <a:off x="5413792" y="670529"/>
            <a:ext cx="3369403" cy="55077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4E3FA2E-F1AB-4EB4-9A3D-0ACB3D0FD5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t="20639" r="5082" b="14703"/>
          <a:stretch/>
        </p:blipFill>
        <p:spPr>
          <a:xfrm>
            <a:off x="4184720" y="1017449"/>
            <a:ext cx="3481244" cy="4929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28430085-8F8A-487E-AA04-612CEBA44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6" r="5811" b="27128"/>
          <a:stretch/>
        </p:blipFill>
        <p:spPr>
          <a:xfrm>
            <a:off x="4904521" y="946154"/>
            <a:ext cx="2983235" cy="5301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2EC0D2A5-BD11-4B78-8A92-EF40BC3E4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48" r="10969"/>
          <a:stretch/>
        </p:blipFill>
        <p:spPr>
          <a:xfrm>
            <a:off x="4940426" y="867498"/>
            <a:ext cx="3205961" cy="5079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Picture 1" descr="C:\Users\1\Documents\Tencent Files\641273799\Image\C2C\1BF739B7053D3A0ABD340DDF5C666158.jpg">
            <a:extLst>
              <a:ext uri="{FF2B5EF4-FFF2-40B4-BE49-F238E27FC236}">
                <a16:creationId xmlns:a16="http://schemas.microsoft.com/office/drawing/2014/main" id="{8A83D7FC-1946-4E86-A6E7-EE27B98B5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1" b="11023"/>
          <a:stretch/>
        </p:blipFill>
        <p:spPr bwMode="auto">
          <a:xfrm>
            <a:off x="4904521" y="946154"/>
            <a:ext cx="2882791" cy="50793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9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41211 -0.029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12" y="-14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33411 0.3122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1560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26693 -0.1069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-534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2357 0.2761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1379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1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9687 -0.1407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703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22252 0.2870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1435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1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2084 L 0.3849 -0.1150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45" y="-680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5893997"/>
            <a:ext cx="3602146" cy="5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400" dirty="0">
                <a:latin typeface="+mj-lt"/>
                <a:ea typeface="微软雅黑" panose="020B0503020204020204" charset="-122"/>
              </a:rPr>
              <a:t>本次比赛使用的机器人</a:t>
            </a:r>
          </a:p>
        </p:txBody>
      </p:sp>
      <p:sp>
        <p:nvSpPr>
          <p:cNvPr id="4" name="矩形 3"/>
          <p:cNvSpPr/>
          <p:nvPr/>
        </p:nvSpPr>
        <p:spPr>
          <a:xfrm>
            <a:off x="4450556" y="6511827"/>
            <a:ext cx="3217069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F06DE-1564-451D-B1C2-56AC82677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2" t="6764" r="25674" b="13623"/>
          <a:stretch/>
        </p:blipFill>
        <p:spPr>
          <a:xfrm>
            <a:off x="2570921" y="387662"/>
            <a:ext cx="7182679" cy="54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16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校赛介绍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/>
        </p:nvSpPr>
        <p:spPr>
          <a:xfrm>
            <a:off x="3876094" y="375895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比什么？怎么比？</a:t>
            </a:r>
            <a:endParaRPr lang="en-US" altLang="zh-CN" sz="4400" dirty="0"/>
          </a:p>
        </p:txBody>
      </p:sp>
      <p:pic>
        <p:nvPicPr>
          <p:cNvPr id="76" name="图片 75" descr="F:\Robot\liansai\2017\规则\跑道图.png">
            <a:extLst>
              <a:ext uri="{FF2B5EF4-FFF2-40B4-BE49-F238E27FC236}">
                <a16:creationId xmlns:a16="http://schemas.microsoft.com/office/drawing/2014/main" id="{54A5BCDE-B958-44FC-9A7B-DBFF75CCA9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16" y="1545680"/>
            <a:ext cx="7229227" cy="3589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681FAC-87D6-4A87-87BE-7F382CC6AA8A}"/>
              </a:ext>
            </a:extLst>
          </p:cNvPr>
          <p:cNvSpPr txBox="1"/>
          <p:nvPr/>
        </p:nvSpPr>
        <p:spPr>
          <a:xfrm>
            <a:off x="3876094" y="4791164"/>
            <a:ext cx="391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自主循迹；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绿色背景，沿白线行走；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白色引导线存在不连续部分；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双脚不能触碰黑线；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5C9922-F632-414C-B36E-1BF6BFC6226D}"/>
              </a:ext>
            </a:extLst>
          </p:cNvPr>
          <p:cNvSpPr txBox="1"/>
          <p:nvPr/>
        </p:nvSpPr>
        <p:spPr>
          <a:xfrm>
            <a:off x="6225455" y="3765469"/>
            <a:ext cx="220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（本图仅供参考）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2477 L -4.16667E-7 -0.225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/>
        </p:nvSpPr>
        <p:spPr>
          <a:xfrm>
            <a:off x="3876094" y="375895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比赛日程</a:t>
            </a:r>
            <a:endParaRPr lang="en-US" altLang="zh-CN" sz="4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C00F85-3398-4709-963B-06609F3CC92A}"/>
              </a:ext>
            </a:extLst>
          </p:cNvPr>
          <p:cNvGrpSpPr/>
          <p:nvPr/>
        </p:nvGrpSpPr>
        <p:grpSpPr>
          <a:xfrm>
            <a:off x="2446920" y="1952154"/>
            <a:ext cx="2561138" cy="2561138"/>
            <a:chOff x="2446920" y="2402726"/>
            <a:chExt cx="2561138" cy="25611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7D8F717-437A-46E6-BECF-27775384F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30" t="39363" r="20020" b="39553"/>
            <a:stretch>
              <a:fillRect/>
            </a:stretch>
          </p:blipFill>
          <p:spPr>
            <a:xfrm>
              <a:off x="2446920" y="2402726"/>
              <a:ext cx="2561138" cy="2561138"/>
            </a:xfrm>
            <a:prstGeom prst="ellipse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63EDD6F-4044-4E0C-8F0A-A78E67BF53EB}"/>
                </a:ext>
              </a:extLst>
            </p:cNvPr>
            <p:cNvSpPr/>
            <p:nvPr/>
          </p:nvSpPr>
          <p:spPr>
            <a:xfrm>
              <a:off x="3139501" y="3181156"/>
              <a:ext cx="1166192" cy="954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tx1"/>
                  </a:solidFill>
                </a:rPr>
                <a:t>资料发布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C03C42-A185-494B-8DA9-824338F68665}"/>
              </a:ext>
            </a:extLst>
          </p:cNvPr>
          <p:cNvGrpSpPr/>
          <p:nvPr/>
        </p:nvGrpSpPr>
        <p:grpSpPr>
          <a:xfrm>
            <a:off x="5714018" y="1952154"/>
            <a:ext cx="2534710" cy="2534710"/>
            <a:chOff x="6338129" y="2402726"/>
            <a:chExt cx="2534710" cy="25347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80C2CD1-8709-44AD-97D3-3E05BD56D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30" t="39363" r="20020" b="39553"/>
            <a:stretch>
              <a:fillRect/>
            </a:stretch>
          </p:blipFill>
          <p:spPr>
            <a:xfrm>
              <a:off x="6338129" y="2402726"/>
              <a:ext cx="2534710" cy="2534710"/>
            </a:xfrm>
            <a:prstGeom prst="ellipse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10719B-70E0-42AB-A23C-0FA3D91FDB6C}"/>
                </a:ext>
              </a:extLst>
            </p:cNvPr>
            <p:cNvSpPr/>
            <p:nvPr/>
          </p:nvSpPr>
          <p:spPr>
            <a:xfrm>
              <a:off x="7022388" y="3181156"/>
              <a:ext cx="1166192" cy="954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tx1"/>
                  </a:solidFill>
                </a:rPr>
                <a:t>预赛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4096FD3-6D77-42E2-B58A-E8B289C42BD9}"/>
              </a:ext>
            </a:extLst>
          </p:cNvPr>
          <p:cNvGrpSpPr/>
          <p:nvPr/>
        </p:nvGrpSpPr>
        <p:grpSpPr>
          <a:xfrm>
            <a:off x="9039166" y="1952154"/>
            <a:ext cx="2534710" cy="2534710"/>
            <a:chOff x="10229338" y="2402726"/>
            <a:chExt cx="2534710" cy="25347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568167-8B8E-45FC-A035-07C0D2C0F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30" t="39363" r="20020" b="39553"/>
            <a:stretch>
              <a:fillRect/>
            </a:stretch>
          </p:blipFill>
          <p:spPr>
            <a:xfrm>
              <a:off x="10229338" y="2402726"/>
              <a:ext cx="2534710" cy="2534710"/>
            </a:xfrm>
            <a:prstGeom prst="ellipse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06B580-7831-4901-90C3-8AD8F8564E94}"/>
                </a:ext>
              </a:extLst>
            </p:cNvPr>
            <p:cNvSpPr/>
            <p:nvPr/>
          </p:nvSpPr>
          <p:spPr>
            <a:xfrm>
              <a:off x="10913597" y="3181156"/>
              <a:ext cx="1166192" cy="954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tx1"/>
                  </a:solidFill>
                </a:rPr>
                <a:t>决赛</a:t>
              </a:r>
            </a:p>
          </p:txBody>
        </p:sp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17DFE300-9542-4837-BBD7-3A8E87391D10}"/>
              </a:ext>
            </a:extLst>
          </p:cNvPr>
          <p:cNvSpPr/>
          <p:nvPr/>
        </p:nvSpPr>
        <p:spPr>
          <a:xfrm>
            <a:off x="4968847" y="3009501"/>
            <a:ext cx="759686" cy="30894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F9BF9DD-7CB5-4F1F-9C7A-9490571D99B6}"/>
              </a:ext>
            </a:extLst>
          </p:cNvPr>
          <p:cNvSpPr/>
          <p:nvPr/>
        </p:nvSpPr>
        <p:spPr>
          <a:xfrm>
            <a:off x="8248727" y="2980311"/>
            <a:ext cx="790439" cy="33813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C15908-7AE3-4EBF-B107-CB6382E927A9}"/>
              </a:ext>
            </a:extLst>
          </p:cNvPr>
          <p:cNvSpPr/>
          <p:nvPr/>
        </p:nvSpPr>
        <p:spPr>
          <a:xfrm>
            <a:off x="4691716" y="2234387"/>
            <a:ext cx="1232452" cy="67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两周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5459B-EEE7-47D1-B4E4-88F38C5E1AE7}"/>
              </a:ext>
            </a:extLst>
          </p:cNvPr>
          <p:cNvSpPr/>
          <p:nvPr/>
        </p:nvSpPr>
        <p:spPr>
          <a:xfrm>
            <a:off x="8001135" y="2234387"/>
            <a:ext cx="1232452" cy="67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两周</a:t>
            </a:r>
          </a:p>
        </p:txBody>
      </p:sp>
    </p:spTree>
    <p:extLst>
      <p:ext uri="{BB962C8B-B14F-4D97-AF65-F5344CB8AC3E}">
        <p14:creationId xmlns:p14="http://schemas.microsoft.com/office/powerpoint/2010/main" val="31535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325</Words>
  <Application>Microsoft Office PowerPoint</Application>
  <PresentationFormat>宽屏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Segoe UI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刘川</cp:lastModifiedBy>
  <cp:revision>115</cp:revision>
  <dcterms:created xsi:type="dcterms:W3CDTF">2015-08-18T02:51:00Z</dcterms:created>
  <dcterms:modified xsi:type="dcterms:W3CDTF">2017-10-13T08:53:41Z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